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60" r:id="rId3"/>
    <p:sldId id="275" r:id="rId4"/>
    <p:sldId id="276" r:id="rId5"/>
    <p:sldId id="269" r:id="rId6"/>
    <p:sldId id="256" r:id="rId7"/>
    <p:sldId id="277" r:id="rId8"/>
    <p:sldId id="285" r:id="rId9"/>
    <p:sldId id="288" r:id="rId10"/>
    <p:sldId id="289" r:id="rId11"/>
    <p:sldId id="259" r:id="rId12"/>
    <p:sldId id="278" r:id="rId13"/>
    <p:sldId id="279" r:id="rId14"/>
    <p:sldId id="263" r:id="rId15"/>
    <p:sldId id="270" r:id="rId16"/>
    <p:sldId id="27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CD8"/>
    <a:srgbClr val="F4F5F7"/>
    <a:srgbClr val="537DB4"/>
    <a:srgbClr val="EEF9FB"/>
    <a:srgbClr val="B0D5DB"/>
    <a:srgbClr val="92C2E6"/>
    <a:srgbClr val="ACB4CC"/>
    <a:srgbClr val="487498"/>
    <a:srgbClr val="70C4EC"/>
    <a:srgbClr val="51B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15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E92-A4C1-4319-B899-2BF3E3EC8191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B6BA2-C3E5-4F0B-8F94-37B966DF1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71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7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4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2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0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0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4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59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ECFC2BB4-B09C-4D46-95CA-6230EE18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2062"/>
          <a:stretch/>
        </p:blipFill>
        <p:spPr>
          <a:xfrm>
            <a:off x="3409948" y="1253331"/>
            <a:ext cx="5372101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538338-D6B3-43F4-BE45-21721D0C33CE}"/>
              </a:ext>
            </a:extLst>
          </p:cNvPr>
          <p:cNvSpPr txBox="1"/>
          <p:nvPr/>
        </p:nvSpPr>
        <p:spPr>
          <a:xfrm>
            <a:off x="162369" y="476635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Antonio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165819-B7DD-40AD-80CD-6CE16E405F6C}"/>
              </a:ext>
            </a:extLst>
          </p:cNvPr>
          <p:cNvSpPr txBox="1"/>
          <p:nvPr/>
        </p:nvSpPr>
        <p:spPr>
          <a:xfrm>
            <a:off x="162368" y="5068319"/>
            <a:ext cx="23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Nogueira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E8C306-1571-4249-B40D-019ED80F2D2A}"/>
              </a:ext>
            </a:extLst>
          </p:cNvPr>
          <p:cNvSpPr txBox="1"/>
          <p:nvPr/>
        </p:nvSpPr>
        <p:spPr>
          <a:xfrm>
            <a:off x="162369" y="5653505"/>
            <a:ext cx="2782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/>
              </a:rPr>
              <a:t>João Victor </a:t>
            </a:r>
            <a:r>
              <a:rPr lang="pt-BR" dirty="0" err="1">
                <a:solidFill>
                  <a:srgbClr val="4DB0E6"/>
                </a:solidFill>
                <a:latin typeface="Montserrat Medium"/>
              </a:rPr>
              <a:t>Hengler</a:t>
            </a:r>
            <a:endParaRPr lang="pt-BR" dirty="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87F1B5-16A5-46B6-8E99-D603079A7A22}"/>
              </a:ext>
            </a:extLst>
          </p:cNvPr>
          <p:cNvSpPr txBox="1"/>
          <p:nvPr/>
        </p:nvSpPr>
        <p:spPr>
          <a:xfrm>
            <a:off x="162369" y="5975419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Matheus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Leal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1FF460-B4BB-4464-BF0F-D72554007A39}"/>
              </a:ext>
            </a:extLst>
          </p:cNvPr>
          <p:cNvSpPr txBox="1"/>
          <p:nvPr/>
        </p:nvSpPr>
        <p:spPr>
          <a:xfrm>
            <a:off x="162369" y="627801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Vinicius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da Silva Sousa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A1D6E7-6FEB-40CC-B4EC-C22E26C59F86}"/>
              </a:ext>
            </a:extLst>
          </p:cNvPr>
          <p:cNvSpPr txBox="1"/>
          <p:nvPr/>
        </p:nvSpPr>
        <p:spPr>
          <a:xfrm>
            <a:off x="162369" y="5349649"/>
            <a:ext cx="23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Hugo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Hanashiro</a:t>
            </a:r>
          </a:p>
        </p:txBody>
      </p:sp>
    </p:spTree>
    <p:extLst>
      <p:ext uri="{BB962C8B-B14F-4D97-AF65-F5344CB8AC3E}">
        <p14:creationId xmlns:p14="http://schemas.microsoft.com/office/powerpoint/2010/main" val="32907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8" t="11049" r="7708" b="67350"/>
          <a:stretch/>
        </p:blipFill>
        <p:spPr>
          <a:xfrm>
            <a:off x="2597433" y="221011"/>
            <a:ext cx="6997134" cy="6415977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B5481F1-4776-4721-892F-52C17705F3A6}"/>
              </a:ext>
            </a:extLst>
          </p:cNvPr>
          <p:cNvCxnSpPr>
            <a:cxnSpLocks/>
          </p:cNvCxnSpPr>
          <p:nvPr/>
        </p:nvCxnSpPr>
        <p:spPr>
          <a:xfrm>
            <a:off x="0" y="2857500"/>
            <a:ext cx="3562350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873FE1B-8F54-1101-4DEF-D9C3D9B28D67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68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C44125-55B4-F91D-CBB7-F2DCEBAE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67D05997-ECB3-DE8C-09FE-F340C9215CE0}"/>
              </a:ext>
            </a:extLst>
          </p:cNvPr>
          <p:cNvSpPr/>
          <p:nvPr/>
        </p:nvSpPr>
        <p:spPr>
          <a:xfrm>
            <a:off x="-12191999" y="6858000"/>
            <a:ext cx="12191999" cy="6858001"/>
          </a:xfrm>
          <a:prstGeom prst="triangle">
            <a:avLst>
              <a:gd name="adj" fmla="val 0"/>
            </a:avLst>
          </a:prstGeom>
          <a:solidFill>
            <a:srgbClr val="4DB0E6">
              <a:alpha val="60000"/>
            </a:srgbClr>
          </a:solidFill>
          <a:ln>
            <a:solidFill>
              <a:srgbClr val="8EC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6BF1C0C-CCE6-C723-689F-0DB0807347EF}"/>
              </a:ext>
            </a:extLst>
          </p:cNvPr>
          <p:cNvSpPr/>
          <p:nvPr/>
        </p:nvSpPr>
        <p:spPr>
          <a:xfrm rot="10800000">
            <a:off x="12191996" y="-6861633"/>
            <a:ext cx="12191999" cy="6858001"/>
          </a:xfrm>
          <a:prstGeom prst="triangle">
            <a:avLst>
              <a:gd name="adj" fmla="val 0"/>
            </a:avLst>
          </a:prstGeom>
          <a:solidFill>
            <a:srgbClr val="004AAD">
              <a:alpha val="60000"/>
            </a:srgbClr>
          </a:solidFill>
          <a:ln>
            <a:solidFill>
              <a:srgbClr val="608C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2787969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Ferramenta</a:t>
            </a:r>
            <a:r>
              <a:rPr lang="pt-BR" sz="2800" dirty="0">
                <a:latin typeface="Montserrat Medium"/>
              </a:rPr>
              <a:t> 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Gestão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2EAEA8F-FB4A-D6EC-6E91-A1D3AD79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24" y="4301657"/>
            <a:ext cx="1636144" cy="1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-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1 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FD9EA31-C6AE-4D94-4C32-4A0EEC4C3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37D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1848534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>
                <a:solidFill>
                  <a:srgbClr val="004AAD"/>
                </a:solidFill>
                <a:latin typeface="Montserrat Medium"/>
              </a:rPr>
              <a:t>Demonstração:</a:t>
            </a:r>
          </a:p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Site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Institucional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4D8AA80C-4520-C345-07D6-974C14C9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0" y="10"/>
            <a:ext cx="647454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CaixaDeTexto 5">
            <a:extLst>
              <a:ext uri="{FF2B5EF4-FFF2-40B4-BE49-F238E27FC236}">
                <a16:creationId xmlns:a16="http://schemas.microsoft.com/office/drawing/2014/main" id="{1C8101E5-639C-88B3-ACE5-96462087B7E7}"/>
              </a:ext>
            </a:extLst>
          </p:cNvPr>
          <p:cNvSpPr txBox="1"/>
          <p:nvPr/>
        </p:nvSpPr>
        <p:spPr>
          <a:xfrm>
            <a:off x="6474540" y="210975"/>
            <a:ext cx="57174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solidFill>
                  <a:srgbClr val="F4F5F7"/>
                </a:solidFill>
                <a:latin typeface="Abadi" panose="020B0604020104020204" pitchFamily="34" charset="0"/>
              </a:rPr>
              <a:t>Métricas</a:t>
            </a:r>
            <a:endParaRPr lang="pt-BR" sz="2800" dirty="0">
              <a:solidFill>
                <a:srgbClr val="F4F5F7"/>
              </a:solidFill>
              <a:latin typeface="Abadi" panose="020B0604020104020204" pitchFamily="34" charset="0"/>
            </a:endParaRPr>
          </a:p>
        </p:txBody>
      </p:sp>
      <p:sp>
        <p:nvSpPr>
          <p:cNvPr id="12" name="CaixaDeTexto 5">
            <a:extLst>
              <a:ext uri="{FF2B5EF4-FFF2-40B4-BE49-F238E27FC236}">
                <a16:creationId xmlns:a16="http://schemas.microsoft.com/office/drawing/2014/main" id="{63A8F035-4F10-B57A-56E5-58E19D1630E4}"/>
              </a:ext>
            </a:extLst>
          </p:cNvPr>
          <p:cNvSpPr txBox="1"/>
          <p:nvPr/>
        </p:nvSpPr>
        <p:spPr>
          <a:xfrm>
            <a:off x="6474542" y="987984"/>
            <a:ext cx="5717458" cy="830997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Diferentes medicamentos podem ter diferentes métricas</a:t>
            </a:r>
          </a:p>
        </p:txBody>
      </p:sp>
      <p:sp>
        <p:nvSpPr>
          <p:cNvPr id="13" name="CaixaDeTexto 5">
            <a:extLst>
              <a:ext uri="{FF2B5EF4-FFF2-40B4-BE49-F238E27FC236}">
                <a16:creationId xmlns:a16="http://schemas.microsoft.com/office/drawing/2014/main" id="{1ADC7FCA-99AA-9705-5FB2-3E0CBA406F26}"/>
              </a:ext>
            </a:extLst>
          </p:cNvPr>
          <p:cNvSpPr txBox="1"/>
          <p:nvPr/>
        </p:nvSpPr>
        <p:spPr>
          <a:xfrm>
            <a:off x="6474542" y="1840000"/>
            <a:ext cx="5717458" cy="1200329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No nosso sistema, o cliente terá liberdade para inserir as métricas específicas para cada medicamento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EE417722-1FDC-1693-C1C7-871CF572C002}"/>
              </a:ext>
            </a:extLst>
          </p:cNvPr>
          <p:cNvSpPr txBox="1"/>
          <p:nvPr/>
        </p:nvSpPr>
        <p:spPr>
          <a:xfrm>
            <a:off x="6474541" y="2973407"/>
            <a:ext cx="5717458" cy="830997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Para as vacinas, por exemplo, as métricas seriam: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623B8C-6EDF-E013-ABEC-89428FCC1064}"/>
              </a:ext>
            </a:extLst>
          </p:cNvPr>
          <p:cNvGrpSpPr/>
          <p:nvPr/>
        </p:nvGrpSpPr>
        <p:grpSpPr>
          <a:xfrm>
            <a:off x="6569176" y="4463308"/>
            <a:ext cx="5528186" cy="807308"/>
            <a:chOff x="6526161" y="4494179"/>
            <a:chExt cx="5316794" cy="77643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66CD262-5991-C3AB-858B-23CA89C67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" t="37090" r="1022"/>
            <a:stretch/>
          </p:blipFill>
          <p:spPr>
            <a:xfrm>
              <a:off x="6526161" y="4756826"/>
              <a:ext cx="5316793" cy="51379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F4C4EF3-B5A4-7DF5-DFBC-579364B67432}"/>
                </a:ext>
              </a:extLst>
            </p:cNvPr>
            <p:cNvSpPr/>
            <p:nvPr/>
          </p:nvSpPr>
          <p:spPr>
            <a:xfrm>
              <a:off x="6526161" y="4494179"/>
              <a:ext cx="5316794" cy="262647"/>
            </a:xfrm>
            <a:prstGeom prst="rect">
              <a:avLst/>
            </a:prstGeom>
            <a:solidFill>
              <a:srgbClr val="347CD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Temperatura Vacina (Cº)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8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Demonstração</a:t>
            </a:r>
            <a:r>
              <a:rPr lang="pt-BR" sz="2800">
                <a:latin typeface="Montserrat Medium"/>
              </a:rPr>
              <a:t> 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Arduino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703E44-A348-B7AD-0ECC-9E95373CB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3" b="97267" l="5934" r="96401">
                        <a14:foregroundMark x1="6128" y1="37016" x2="6128" y2="37016"/>
                        <a14:foregroundMark x1="6128" y1="32118" x2="6420" y2="64351"/>
                        <a14:foregroundMark x1="25875" y1="95786" x2="27918" y2="95786"/>
                        <a14:foregroundMark x1="77529" y1="95786" x2="79669" y2="95786"/>
                        <a14:foregroundMark x1="96498" y1="55923" x2="96498" y2="58200"/>
                        <a14:foregroundMark x1="96595" y1="36333" x2="96498" y2="56264"/>
                        <a14:foregroundMark x1="77821" y1="97494" x2="85506" y2="97267"/>
                        <a14:foregroundMark x1="48444" y1="87130" x2="57588" y2="87585"/>
                        <a14:foregroundMark x1="57588" y1="87585" x2="58074" y2="87472"/>
                        <a14:foregroundMark x1="36089" y1="60934" x2="44553" y2="66287"/>
                        <a14:foregroundMark x1="44553" y1="66287" x2="45233" y2="68223"/>
                        <a14:foregroundMark x1="36284" y1="68679" x2="38327" y2="64009"/>
                        <a14:foregroundMark x1="35603" y1="60478" x2="35603" y2="60478"/>
                        <a14:foregroundMark x1="35409" y1="69248" x2="35409" y2="69248"/>
                        <a14:foregroundMark x1="20233" y1="48975" x2="45914" y2="31207"/>
                        <a14:foregroundMark x1="45914" y1="31207" x2="52432" y2="28815"/>
                        <a14:foregroundMark x1="23444" y1="20159" x2="32685" y2="20843"/>
                        <a14:foregroundMark x1="32685" y1="20843" x2="47763" y2="20615"/>
                        <a14:foregroundMark x1="47763" y1="20615" x2="47860" y2="20615"/>
                        <a14:foregroundMark x1="65467" y1="16173" x2="65078" y2="24032"/>
                        <a14:foregroundMark x1="74125" y1="16515" x2="71984" y2="41686"/>
                        <a14:foregroundMark x1="71984" y1="41686" x2="64981" y2="47950"/>
                        <a14:foregroundMark x1="64981" y1="47950" x2="55447" y2="47267"/>
                        <a14:foregroundMark x1="73346" y1="46128" x2="73346" y2="38497"/>
                        <a14:foregroundMark x1="73054" y1="47836" x2="72276" y2="45558"/>
                        <a14:foregroundMark x1="63327" y1="10934" x2="70817" y2="9909"/>
                        <a14:foregroundMark x1="74125" y1="8998" x2="74708" y2="39863"/>
                        <a14:foregroundMark x1="19163" y1="49431" x2="19163" y2="49431"/>
                        <a14:foregroundMark x1="22568" y1="49658" x2="22568" y2="49658"/>
                        <a14:foregroundMark x1="21693" y1="49772" x2="21693" y2="49772"/>
                        <a14:foregroundMark x1="24514" y1="49658" x2="24514" y2="49658"/>
                        <a14:foregroundMark x1="22763" y1="49658" x2="31128" y2="49544"/>
                        <a14:foregroundMark x1="31128" y1="49544" x2="38911" y2="49544"/>
                        <a14:foregroundMark x1="54669" y1="49772" x2="62938" y2="49544"/>
                        <a14:foregroundMark x1="62938" y1="49544" x2="69844" y2="49544"/>
                        <a14:foregroundMark x1="45623" y1="4214" x2="50292" y2="4100"/>
                        <a14:foregroundMark x1="54669" y1="2733" x2="60700" y2="2961"/>
                        <a14:foregroundMark x1="28696" y1="64123" x2="32393" y2="66173"/>
                        <a14:foregroundMark x1="74903" y1="18451" x2="75097" y2="23462"/>
                        <a14:backgroundMark x1="21693" y1="2733" x2="21693" y2="2733"/>
                        <a14:backgroundMark x1="8074" y1="2050" x2="33366" y2="3303"/>
                        <a14:backgroundMark x1="68191" y1="2620" x2="77043" y2="2620"/>
                        <a14:backgroundMark x1="77043" y1="2620" x2="90759" y2="2620"/>
                        <a14:backgroundMark x1="90759" y1="2620" x2="93191" y2="2620"/>
                      </a14:backgroundRemoval>
                    </a14:imgEffect>
                  </a14:imgLayer>
                </a14:imgProps>
              </a:ext>
            </a:extLst>
          </a:blip>
          <a:srcRect l="1324" t="1172" r="2912" b="1881"/>
          <a:stretch/>
        </p:blipFill>
        <p:spPr>
          <a:xfrm>
            <a:off x="3337559" y="1322070"/>
            <a:ext cx="5516880" cy="4770120"/>
          </a:xfrm>
          <a:prstGeom prst="rect">
            <a:avLst/>
          </a:prstGeom>
        </p:spPr>
      </p:pic>
      <p:pic>
        <p:nvPicPr>
          <p:cNvPr id="7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9743AE4F-3069-46C7-62D2-EDB63831B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298813195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ams&#10;&#10;Descrição gerada automaticamente">
            <a:extLst>
              <a:ext uri="{FF2B5EF4-FFF2-40B4-BE49-F238E27FC236}">
                <a16:creationId xmlns:a16="http://schemas.microsoft.com/office/drawing/2014/main" id="{83A40307-6F4D-009B-EBA3-EB85B913A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b="32043"/>
          <a:stretch/>
        </p:blipFill>
        <p:spPr>
          <a:xfrm>
            <a:off x="369968" y="697419"/>
            <a:ext cx="11452064" cy="5986382"/>
          </a:xfrm>
          <a:prstGeom prst="rect">
            <a:avLst/>
          </a:prstGeo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6F2C9A-25FA-1E82-9A03-2D42A96E8E0D}"/>
              </a:ext>
            </a:extLst>
          </p:cNvPr>
          <p:cNvSpPr/>
          <p:nvPr/>
        </p:nvSpPr>
        <p:spPr>
          <a:xfrm>
            <a:off x="0" y="0"/>
            <a:ext cx="12192000" cy="6870701"/>
          </a:xfrm>
          <a:prstGeom prst="rect">
            <a:avLst/>
          </a:prstGeom>
          <a:solidFill>
            <a:srgbClr val="EEF9F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Banco 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 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46465652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Próximos 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Passos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33DCEC-87B4-4ABE-907D-8AD4AFBEC664}"/>
              </a:ext>
            </a:extLst>
          </p:cNvPr>
          <p:cNvSpPr txBox="1"/>
          <p:nvPr/>
        </p:nvSpPr>
        <p:spPr>
          <a:xfrm>
            <a:off x="931818" y="2302895"/>
            <a:ext cx="652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Finalizar integração entre o banco de dados e o site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C689D-D294-4C10-8AD7-3A0C365DFE7B}"/>
              </a:ext>
            </a:extLst>
          </p:cNvPr>
          <p:cNvSpPr txBox="1"/>
          <p:nvPr/>
        </p:nvSpPr>
        <p:spPr>
          <a:xfrm>
            <a:off x="931818" y="3113517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site para a nuvem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7B1C2B-8D3F-4A84-AC73-430FC23A930C}"/>
              </a:ext>
            </a:extLst>
          </p:cNvPr>
          <p:cNvSpPr txBox="1"/>
          <p:nvPr/>
        </p:nvSpPr>
        <p:spPr>
          <a:xfrm>
            <a:off x="931818" y="4001106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banco de dados para a nuvem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BD03526-0F00-FC84-0E79-C8580CB86D93}"/>
              </a:ext>
            </a:extLst>
          </p:cNvPr>
          <p:cNvGrpSpPr/>
          <p:nvPr/>
        </p:nvGrpSpPr>
        <p:grpSpPr>
          <a:xfrm>
            <a:off x="5098764" y="4247977"/>
            <a:ext cx="2498230" cy="2498230"/>
            <a:chOff x="1031471" y="4140203"/>
            <a:chExt cx="2498230" cy="249823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830E16D7-7E3E-5A9E-CDE1-52EFE805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71" y="4140203"/>
              <a:ext cx="2498230" cy="2498230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4A2BC7C3-B67A-465E-856B-6A2B477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491" y="5050093"/>
              <a:ext cx="1008602" cy="1008602"/>
            </a:xfrm>
            <a:prstGeom prst="rect">
              <a:avLst/>
            </a:prstGeom>
          </p:spPr>
        </p:pic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28AEA6B-4651-06AF-5F79-59802F422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60" y="4559652"/>
            <a:ext cx="1844413" cy="1844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5CB36E-B841-605F-C85D-0D68DD6897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759" y1="36118" x2="37759" y2="37838"/>
                        <a14:foregroundMark x1="43568" y1="37101" x2="43568" y2="38575"/>
                        <a14:foregroundMark x1="49793" y1="34644" x2="49585" y2="35872"/>
                        <a14:foregroundMark x1="55602" y1="37346" x2="55602" y2="37346"/>
                        <a14:foregroundMark x1="61618" y1="36118" x2="61618" y2="36118"/>
                        <a14:foregroundMark x1="59959" y1="58231" x2="59959" y2="58231"/>
                      </a14:backgroundRemoval>
                    </a14:imgEffect>
                  </a14:imgLayer>
                </a14:imgProps>
              </a:ext>
            </a:extLst>
          </a:blip>
          <a:srcRect l="22847" t="16331" r="20864" b="15740"/>
          <a:stretch/>
        </p:blipFill>
        <p:spPr>
          <a:xfrm>
            <a:off x="839736" y="4575492"/>
            <a:ext cx="1808828" cy="18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00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A0FCBD-8EF8-4F1B-9F05-B8D231DA4208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>
                <a:solidFill>
                  <a:srgbClr val="4DB0E6"/>
                </a:solidFill>
                <a:latin typeface="Montserrat Medium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229408503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>
              <a:solidFill>
                <a:srgbClr val="004AAD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A5F894-C8EE-49B5-9065-6C8B8995E0A8}"/>
              </a:ext>
            </a:extLst>
          </p:cNvPr>
          <p:cNvSpPr txBox="1"/>
          <p:nvPr/>
        </p:nvSpPr>
        <p:spPr>
          <a:xfrm>
            <a:off x="3115994" y="5370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 panose="00000600000000000000" pitchFamily="2" charset="0"/>
              </a:rPr>
              <a:t>Segmento de </a:t>
            </a:r>
            <a:r>
              <a:rPr lang="pt-BR" sz="2800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E86C8C-06EF-4EC3-907B-896715D5A2F1}"/>
              </a:ext>
            </a:extLst>
          </p:cNvPr>
          <p:cNvSpPr txBox="1"/>
          <p:nvPr/>
        </p:nvSpPr>
        <p:spPr>
          <a:xfrm>
            <a:off x="968325" y="1828800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 Medium" panose="000006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 Medium" panose="00000600000000000000" pitchFamily="2" charset="0"/>
              </a:rPr>
              <a:t>Transporte de insumos medicinais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5CF185E-0159-4D2B-9B6C-B8844C885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3216841"/>
            <a:ext cx="1828378" cy="1828378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AB78C01-7CA9-4F3F-A1CF-10234B2EF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8" y="2854152"/>
            <a:ext cx="2738400" cy="273840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BFB0436-F2C3-4548-9FC8-98A980FD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65739"/>
            <a:ext cx="1535502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1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2FF9BE2-4EFD-BF14-8902-307570D0EB67}"/>
              </a:ext>
            </a:extLst>
          </p:cNvPr>
          <p:cNvGrpSpPr/>
          <p:nvPr/>
        </p:nvGrpSpPr>
        <p:grpSpPr>
          <a:xfrm>
            <a:off x="9655581" y="2454453"/>
            <a:ext cx="2367457" cy="3226848"/>
            <a:chOff x="176267" y="1754614"/>
            <a:chExt cx="2367457" cy="3456000"/>
          </a:xfrm>
          <a:solidFill>
            <a:srgbClr val="0790A8"/>
          </a:solidFill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27ECA315-2BC7-5996-76FF-597EE5DCBDAC}"/>
                </a:ext>
              </a:extLst>
            </p:cNvPr>
            <p:cNvSpPr/>
            <p:nvPr/>
          </p:nvSpPr>
          <p:spPr>
            <a:xfrm>
              <a:off x="176267" y="1755434"/>
              <a:ext cx="529349" cy="3454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53E0C014-2F52-060D-6413-594372B64CDA}"/>
                </a:ext>
              </a:extLst>
            </p:cNvPr>
            <p:cNvSpPr/>
            <p:nvPr/>
          </p:nvSpPr>
          <p:spPr>
            <a:xfrm>
              <a:off x="176281" y="1754614"/>
              <a:ext cx="2367443" cy="3456000"/>
            </a:xfrm>
            <a:prstGeom prst="roundRect">
              <a:avLst>
                <a:gd name="adj" fmla="val 139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>
                  <a:solidFill>
                    <a:schemeClr val="bg1"/>
                  </a:solidFill>
                </a:rPr>
                <a:t>Das perdas de medicamentos têm relação com falhas nas condições de armazenamento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F6B8D8-C575-DA99-64D5-A46F7B5BD416}"/>
              </a:ext>
            </a:extLst>
          </p:cNvPr>
          <p:cNvGrpSpPr/>
          <p:nvPr/>
        </p:nvGrpSpPr>
        <p:grpSpPr>
          <a:xfrm>
            <a:off x="185806" y="2454454"/>
            <a:ext cx="2367457" cy="3226855"/>
            <a:chOff x="176281" y="1754615"/>
            <a:chExt cx="2367457" cy="345600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5655DA6-E5E1-EFD5-4C9E-A20BADBB63BA}"/>
                </a:ext>
              </a:extLst>
            </p:cNvPr>
            <p:cNvSpPr/>
            <p:nvPr/>
          </p:nvSpPr>
          <p:spPr>
            <a:xfrm>
              <a:off x="2014389" y="1756263"/>
              <a:ext cx="529349" cy="3454360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4D70000-F4DC-BC3D-EDCE-8CF3261E43E4}"/>
                </a:ext>
              </a:extLst>
            </p:cNvPr>
            <p:cNvSpPr/>
            <p:nvPr/>
          </p:nvSpPr>
          <p:spPr>
            <a:xfrm>
              <a:off x="176281" y="1754615"/>
              <a:ext cx="2367443" cy="3456001"/>
            </a:xfrm>
            <a:prstGeom prst="roundRect">
              <a:avLst>
                <a:gd name="adj" fmla="val 13961"/>
              </a:avLst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Vacinas do mundo atingem seus destinos deterioradas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0C3607C0-63C3-CB50-6AEF-CF428087AA9F}"/>
              </a:ext>
            </a:extLst>
          </p:cNvPr>
          <p:cNvSpPr/>
          <p:nvPr/>
        </p:nvSpPr>
        <p:spPr>
          <a:xfrm>
            <a:off x="2553261" y="2456106"/>
            <a:ext cx="2367446" cy="3225317"/>
          </a:xfrm>
          <a:prstGeom prst="rect">
            <a:avLst/>
          </a:prstGeom>
          <a:solidFill>
            <a:srgbClr val="517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São por causa de falhas no controle de temperatura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0508394-4165-D96D-E2C9-7529BD877C9B}"/>
              </a:ext>
            </a:extLst>
          </p:cNvPr>
          <p:cNvSpPr/>
          <p:nvPr/>
        </p:nvSpPr>
        <p:spPr>
          <a:xfrm>
            <a:off x="4920707" y="2456102"/>
            <a:ext cx="2367446" cy="3225317"/>
          </a:xfrm>
          <a:prstGeom prst="rect">
            <a:avLst/>
          </a:prstGeom>
          <a:solidFill>
            <a:srgbClr val="074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 distribuição de produtos no país é feita pelo transporte rodoviário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FC38432-30D4-6F32-78B5-50B86CF06479}"/>
              </a:ext>
            </a:extLst>
          </p:cNvPr>
          <p:cNvSpPr/>
          <p:nvPr/>
        </p:nvSpPr>
        <p:spPr>
          <a:xfrm>
            <a:off x="7288152" y="2456097"/>
            <a:ext cx="2367446" cy="3225317"/>
          </a:xfrm>
          <a:prstGeom prst="rect">
            <a:avLst/>
          </a:prstGeom>
          <a:solidFill>
            <a:srgbClr val="53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Das medicações necessitam de controle de temperatura para se manter em boas condições</a:t>
            </a: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D9CC4CB-7063-348B-EE08-FBD533702EC2}"/>
              </a:ext>
            </a:extLst>
          </p:cNvPr>
          <p:cNvGrpSpPr/>
          <p:nvPr/>
        </p:nvGrpSpPr>
        <p:grpSpPr>
          <a:xfrm>
            <a:off x="479355" y="1240529"/>
            <a:ext cx="1800000" cy="1800000"/>
            <a:chOff x="902133" y="1159941"/>
            <a:chExt cx="1800000" cy="180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C946F29-F8F9-F849-C30B-1DA6C6CE370C}"/>
                </a:ext>
              </a:extLst>
            </p:cNvPr>
            <p:cNvSpPr/>
            <p:nvPr/>
          </p:nvSpPr>
          <p:spPr>
            <a:xfrm>
              <a:off x="902133" y="115994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A530F210-B5D4-9737-177F-D2BE15EA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" t="2754" r="56129" b="68678"/>
            <a:stretch/>
          </p:blipFill>
          <p:spPr>
            <a:xfrm>
              <a:off x="1039734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A162244-83B3-6430-6CC6-E4442785DA9E}"/>
              </a:ext>
            </a:extLst>
          </p:cNvPr>
          <p:cNvGrpSpPr/>
          <p:nvPr/>
        </p:nvGrpSpPr>
        <p:grpSpPr>
          <a:xfrm>
            <a:off x="2862699" y="1241868"/>
            <a:ext cx="1800000" cy="1800000"/>
            <a:chOff x="3186676" y="1155161"/>
            <a:chExt cx="1800000" cy="180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41BD0E5-376B-6EE7-6A85-90225F448329}"/>
                </a:ext>
              </a:extLst>
            </p:cNvPr>
            <p:cNvSpPr/>
            <p:nvPr/>
          </p:nvSpPr>
          <p:spPr>
            <a:xfrm>
              <a:off x="3186676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5EB50D44-DCBA-7D9F-1526-A5E509285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2755" r="5585" b="68677"/>
            <a:stretch/>
          </p:blipFill>
          <p:spPr>
            <a:xfrm>
              <a:off x="3324676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397979-7563-23E0-5183-61C38563DD1D}"/>
              </a:ext>
            </a:extLst>
          </p:cNvPr>
          <p:cNvGrpSpPr/>
          <p:nvPr/>
        </p:nvGrpSpPr>
        <p:grpSpPr>
          <a:xfrm>
            <a:off x="5204427" y="1240529"/>
            <a:ext cx="1800000" cy="1800000"/>
            <a:chOff x="5471219" y="1155161"/>
            <a:chExt cx="1800000" cy="18000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05DF5DA-3C38-3383-0D63-ACA802783C0B}"/>
                </a:ext>
              </a:extLst>
            </p:cNvPr>
            <p:cNvSpPr/>
            <p:nvPr/>
          </p:nvSpPr>
          <p:spPr>
            <a:xfrm>
              <a:off x="5471219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36DD8E1E-3AA6-C7C1-6E91-A4F9D85D6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36690" r="5585" b="34742"/>
            <a:stretch/>
          </p:blipFill>
          <p:spPr>
            <a:xfrm>
              <a:off x="5609219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6F81410-B864-3AB8-E488-5D048153BF22}"/>
              </a:ext>
            </a:extLst>
          </p:cNvPr>
          <p:cNvGrpSpPr/>
          <p:nvPr/>
        </p:nvGrpSpPr>
        <p:grpSpPr>
          <a:xfrm>
            <a:off x="7632635" y="1254905"/>
            <a:ext cx="1800000" cy="1800000"/>
            <a:chOff x="7755762" y="1155160"/>
            <a:chExt cx="1800000" cy="180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9B8E18A5-FA64-3BD1-059D-7984E105CF99}"/>
                </a:ext>
              </a:extLst>
            </p:cNvPr>
            <p:cNvSpPr/>
            <p:nvPr/>
          </p:nvSpPr>
          <p:spPr>
            <a:xfrm>
              <a:off x="7755762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Imagem 37" descr="Ícone&#10;&#10;Descrição gerada automaticamente">
              <a:extLst>
                <a:ext uri="{FF2B5EF4-FFF2-40B4-BE49-F238E27FC236}">
                  <a16:creationId xmlns:a16="http://schemas.microsoft.com/office/drawing/2014/main" id="{DE49556A-AFEA-353C-B5D0-05FF40AE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6" t="36789" r="56223" b="34643"/>
            <a:stretch/>
          </p:blipFill>
          <p:spPr>
            <a:xfrm>
              <a:off x="7893762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9A90FD7-92AB-1125-E7F4-BB18F7E916EC}"/>
              </a:ext>
            </a:extLst>
          </p:cNvPr>
          <p:cNvGrpSpPr/>
          <p:nvPr/>
        </p:nvGrpSpPr>
        <p:grpSpPr>
          <a:xfrm>
            <a:off x="9961980" y="1176578"/>
            <a:ext cx="1800000" cy="1800000"/>
            <a:chOff x="10040305" y="1155160"/>
            <a:chExt cx="1800000" cy="1800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AF1EC21-1D50-BB2D-C20E-ADAC2CABDC09}"/>
                </a:ext>
              </a:extLst>
            </p:cNvPr>
            <p:cNvSpPr/>
            <p:nvPr/>
          </p:nvSpPr>
          <p:spPr>
            <a:xfrm>
              <a:off x="10040305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Ícone&#10;&#10;Descrição gerada automaticamente">
              <a:extLst>
                <a:ext uri="{FF2B5EF4-FFF2-40B4-BE49-F238E27FC236}">
                  <a16:creationId xmlns:a16="http://schemas.microsoft.com/office/drawing/2014/main" id="{5F651A1E-439C-2E30-E0AC-511FF46F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70356" r="56448" b="1076"/>
            <a:stretch/>
          </p:blipFill>
          <p:spPr>
            <a:xfrm>
              <a:off x="10178305" y="1293160"/>
              <a:ext cx="1524000" cy="1524001"/>
            </a:xfrm>
            <a:prstGeom prst="rect">
              <a:avLst/>
            </a:prstGeom>
          </p:spPr>
        </p:pic>
      </p:grpSp>
      <p:pic>
        <p:nvPicPr>
          <p:cNvPr id="4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3334DA86-A9CC-41D4-B9D8-43FC2C22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15557948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480893-0195-CA3B-6288-219B8531A014}"/>
              </a:ext>
            </a:extLst>
          </p:cNvPr>
          <p:cNvSpPr txBox="1"/>
          <p:nvPr/>
        </p:nvSpPr>
        <p:spPr>
          <a:xfrm>
            <a:off x="3579687" y="3667348"/>
            <a:ext cx="5032627" cy="1200329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202020204" pitchFamily="34" charset="0"/>
                <a:ea typeface="Verdana" panose="020B0604030504040204" pitchFamily="34" charset="0"/>
              </a:rPr>
              <a:t>Processos causados por intoxicação medicamentosa podem gerar uma indenização de R$182 mil para os clientes prejudicados.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25995CB-E3F8-BDBC-2CD4-2308B9EAAC7A}"/>
              </a:ext>
            </a:extLst>
          </p:cNvPr>
          <p:cNvSpPr txBox="1"/>
          <p:nvPr/>
        </p:nvSpPr>
        <p:spPr>
          <a:xfrm>
            <a:off x="3579686" y="2276481"/>
            <a:ext cx="5032628" cy="923330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A falta de gerenciamento adequado da cadeia do frio significa uma perda anual de R$18 bilhões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82BA90C-7706-E705-3886-C049B128E43F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0615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9FDB743-3FD6-15E9-162F-481ADC8FE4BE}"/>
              </a:ext>
            </a:extLst>
          </p:cNvPr>
          <p:cNvCxnSpPr>
            <a:cxnSpLocks/>
          </p:cNvCxnSpPr>
          <p:nvPr/>
        </p:nvCxnSpPr>
        <p:spPr>
          <a:xfrm>
            <a:off x="6935920" y="4959850"/>
            <a:ext cx="3606728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C95291B-9ED4-C4D9-B180-88FF3943A9D6}"/>
              </a:ext>
            </a:extLst>
          </p:cNvPr>
          <p:cNvCxnSpPr/>
          <p:nvPr/>
        </p:nvCxnSpPr>
        <p:spPr>
          <a:xfrm>
            <a:off x="1736757" y="4959850"/>
            <a:ext cx="381660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846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Solução </a:t>
            </a:r>
            <a:r>
              <a:rPr lang="pt-BR" sz="2800" dirty="0">
                <a:solidFill>
                  <a:srgbClr val="4DB0E6"/>
                </a:solidFill>
                <a:latin typeface="Montserrat Medium" panose="00000600000000000000" pitchFamily="2" charset="0"/>
              </a:rPr>
              <a:t>Proposta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71291-91B7-436C-81E5-843B5E3BF32F}"/>
              </a:ext>
            </a:extLst>
          </p:cNvPr>
          <p:cNvSpPr txBox="1"/>
          <p:nvPr/>
        </p:nvSpPr>
        <p:spPr>
          <a:xfrm>
            <a:off x="3311563" y="1567441"/>
            <a:ext cx="556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Sistema de monitoramento de temperatura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Enviar notificações, fornecendo dados em tempo real para o cliente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Minimizar as perdas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4898275-44C5-4608-8C76-FA9D35655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1" t="18366" r="12544" b="19603"/>
          <a:stretch/>
        </p:blipFill>
        <p:spPr>
          <a:xfrm>
            <a:off x="748399" y="4164634"/>
            <a:ext cx="1976717" cy="15931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F34A2E-A8B1-46E5-922C-543B94FA2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96" y="4060272"/>
            <a:ext cx="1801905" cy="18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A5686-2C2B-4E80-9C9D-9479EAF5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87" y="4401061"/>
            <a:ext cx="1117578" cy="11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C0D6156-F8E7-61E7-7920-26E349A18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18" y="4567030"/>
            <a:ext cx="666239" cy="6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8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1F3B1F85-67D4-41B1-8DBE-1E2936AE4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7" y="4923602"/>
            <a:ext cx="1166268" cy="1166268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0B6961A1-FFD0-467F-A452-36606CE3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9" y="5012159"/>
            <a:ext cx="1073240" cy="107324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6282C56-19EC-4E7F-AE62-AC266E81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00" y="4806420"/>
            <a:ext cx="1484718" cy="148471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D7EF2BE6-C8F7-4888-844E-9BC16A860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10" y="5050128"/>
            <a:ext cx="1073240" cy="107324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D4159F05-9652-4F4E-B726-F4EF48AD3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59" y="1398208"/>
            <a:ext cx="1073240" cy="10732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5CA339-B146-4349-A2A4-9AD2A3AB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00" y="1053906"/>
            <a:ext cx="1224928" cy="1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967C77EF-D373-470D-A6D0-3A2207D25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8" y="1336809"/>
            <a:ext cx="1073240" cy="1073240"/>
          </a:xfrm>
          <a:prstGeom prst="rect">
            <a:avLst/>
          </a:prstGeom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35178-0D64-47D8-9C05-7B928655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5" y="1196661"/>
            <a:ext cx="1353537" cy="135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29B192DA-69CE-422E-AB38-BC8601CD5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4" y="1311193"/>
            <a:ext cx="1073240" cy="1073240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visão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3FF3577-4871-4DCE-A959-2C6B71195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5" y="992470"/>
            <a:ext cx="1224928" cy="122492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6392FB9-A86A-4369-BF35-68309F03C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65" y="782279"/>
            <a:ext cx="1426198" cy="14261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DC9DAC-961E-426F-8B6B-B03D2C9DE7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93" y="2618590"/>
            <a:ext cx="1869962" cy="186996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1DCD191-EBA9-4CFC-8D0D-E841D1B047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2" y="3780522"/>
            <a:ext cx="1322741" cy="1322741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D71CE00C-55A8-4098-A57E-94AF77397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0420" y="2880200"/>
            <a:ext cx="2365000" cy="156169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F76D72A-1117-46C5-8128-46A4AC438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022">
            <a:off x="2335211" y="3162412"/>
            <a:ext cx="2212645" cy="138215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3B52F99-95B1-4D59-BD57-9B77BE044B8C}"/>
              </a:ext>
            </a:extLst>
          </p:cNvPr>
          <p:cNvSpPr txBox="1"/>
          <p:nvPr/>
        </p:nvSpPr>
        <p:spPr>
          <a:xfrm>
            <a:off x="324131" y="2297978"/>
            <a:ext cx="156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Fabrica os insumos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53E154D-BE73-4139-A07B-8202B655C64E}"/>
              </a:ext>
            </a:extLst>
          </p:cNvPr>
          <p:cNvSpPr txBox="1"/>
          <p:nvPr/>
        </p:nvSpPr>
        <p:spPr>
          <a:xfrm>
            <a:off x="3203750" y="2360243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Coloca no caminhão refrigerador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608C961-85FA-4295-99A5-ABD2BDA306E1}"/>
              </a:ext>
            </a:extLst>
          </p:cNvPr>
          <p:cNvSpPr txBox="1"/>
          <p:nvPr/>
        </p:nvSpPr>
        <p:spPr>
          <a:xfrm>
            <a:off x="6440458" y="2384433"/>
            <a:ext cx="186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O caminhão pega estrada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2355FF-1E5B-480B-AA69-795ECC378100}"/>
              </a:ext>
            </a:extLst>
          </p:cNvPr>
          <p:cNvSpPr txBox="1"/>
          <p:nvPr/>
        </p:nvSpPr>
        <p:spPr>
          <a:xfrm>
            <a:off x="9730886" y="2356980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Porém no meio do caminho...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4DE572-A74D-42F6-AE9C-DFA9CDF1A2AF}"/>
              </a:ext>
            </a:extLst>
          </p:cNvPr>
          <p:cNvSpPr txBox="1"/>
          <p:nvPr/>
        </p:nvSpPr>
        <p:spPr>
          <a:xfrm>
            <a:off x="5176157" y="4308858"/>
            <a:ext cx="201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004AAD"/>
                </a:solidFill>
                <a:latin typeface="Montserrat" pitchFamily="2" charset="0"/>
              </a:rPr>
              <a:t>Alerta enviado</a:t>
            </a:r>
            <a:endParaRPr lang="pt-BR" sz="1400" dirty="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5C02B45-5F68-4F01-A41E-30DB352FB547}"/>
              </a:ext>
            </a:extLst>
          </p:cNvPr>
          <p:cNvSpPr txBox="1"/>
          <p:nvPr/>
        </p:nvSpPr>
        <p:spPr>
          <a:xfrm>
            <a:off x="1287855" y="6172621"/>
            <a:ext cx="253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Responsável pela entrega sinaliza o motorista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AAA3C89-8B15-4AFB-A339-EAE45F8E976B}"/>
              </a:ext>
            </a:extLst>
          </p:cNvPr>
          <p:cNvSpPr txBox="1"/>
          <p:nvPr/>
        </p:nvSpPr>
        <p:spPr>
          <a:xfrm>
            <a:off x="4896653" y="6172621"/>
            <a:ext cx="265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Condutor segue as orientações do responsável 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B68ACD2-5AD5-44A1-8C47-E9271AD6787F}"/>
              </a:ext>
            </a:extLst>
          </p:cNvPr>
          <p:cNvSpPr txBox="1"/>
          <p:nvPr/>
        </p:nvSpPr>
        <p:spPr>
          <a:xfrm>
            <a:off x="8505371" y="6184833"/>
            <a:ext cx="287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Prezando pelo lucro, imagem da empresa e saúde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pic>
        <p:nvPicPr>
          <p:cNvPr id="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309184B-4B64-4366-9D0D-FBD52E2715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2058 0.003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4258 -0.010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5247 0.002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0626E-18 -4.44444E-6 L 0.11797 -0.00856 " pathEditMode="fixed" rAng="0" ptsTypes="AA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5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13633 4.07407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3034 -0.00973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48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-0.18829 0.0043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579 L -0.00299 0.15185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14987 0.0046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4219 0.0053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5365 -0.00185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13112 -0.0050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25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6453E3-997C-213C-9153-E1DDE4BC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7708" b="63611"/>
          <a:stretch/>
        </p:blipFill>
        <p:spPr>
          <a:xfrm>
            <a:off x="901699" y="1581218"/>
            <a:ext cx="10388600" cy="43689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 dirty="0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 dirty="0">
                <a:solidFill>
                  <a:srgbClr val="257BC8"/>
                </a:solidFill>
                <a:latin typeface="Montserrat Medium" panose="00000600000000000000" pitchFamily="2" charset="0"/>
              </a:rPr>
              <a:t>de </a:t>
            </a:r>
            <a:r>
              <a:rPr lang="pt-BR" b="1" dirty="0">
                <a:solidFill>
                  <a:srgbClr val="4DB0E6"/>
                </a:solidFill>
                <a:latin typeface="Montserrat Medium" panose="00000600000000000000" pitchFamily="2" charset="0"/>
              </a:rPr>
              <a:t>solução</a:t>
            </a: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B4507DE-873B-A496-29B4-934791ADFA38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70337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62154" b="67350"/>
          <a:stretch/>
        </p:blipFill>
        <p:spPr>
          <a:xfrm>
            <a:off x="2865436" y="221011"/>
            <a:ext cx="6461127" cy="6415977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EA3B96-8AC1-575F-CF92-CFD9240C4520}"/>
              </a:ext>
            </a:extLst>
          </p:cNvPr>
          <p:cNvCxnSpPr>
            <a:cxnSpLocks/>
          </p:cNvCxnSpPr>
          <p:nvPr/>
        </p:nvCxnSpPr>
        <p:spPr>
          <a:xfrm>
            <a:off x="8429625" y="2873375"/>
            <a:ext cx="3854450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5519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6" t="11049" r="37167" b="67350"/>
          <a:stretch/>
        </p:blipFill>
        <p:spPr>
          <a:xfrm>
            <a:off x="3124200" y="221011"/>
            <a:ext cx="5943600" cy="6415977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7F1E3D-4434-7C48-40D4-2C2241EA2A8F}"/>
              </a:ext>
            </a:extLst>
          </p:cNvPr>
          <p:cNvCxnSpPr>
            <a:cxnSpLocks/>
          </p:cNvCxnSpPr>
          <p:nvPr/>
        </p:nvCxnSpPr>
        <p:spPr>
          <a:xfrm>
            <a:off x="0" y="2876550"/>
            <a:ext cx="3914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C9B7853-3D51-01F5-134A-D6CD4351CB22}"/>
              </a:ext>
            </a:extLst>
          </p:cNvPr>
          <p:cNvCxnSpPr>
            <a:cxnSpLocks/>
          </p:cNvCxnSpPr>
          <p:nvPr/>
        </p:nvCxnSpPr>
        <p:spPr>
          <a:xfrm>
            <a:off x="8077200" y="2857500"/>
            <a:ext cx="4105275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6308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</TotalTime>
  <Words>273</Words>
  <Application>Microsoft Office PowerPoint</Application>
  <PresentationFormat>Widescreen</PresentationFormat>
  <Paragraphs>59</Paragraphs>
  <Slides>17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Montserrat</vt:lpstr>
      <vt:lpstr>Montserrat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Hanashiro Galdino</dc:creator>
  <cp:lastModifiedBy>HUGO HANASHIRO GALDINO .</cp:lastModifiedBy>
  <cp:revision>15</cp:revision>
  <dcterms:created xsi:type="dcterms:W3CDTF">2022-03-10T23:57:03Z</dcterms:created>
  <dcterms:modified xsi:type="dcterms:W3CDTF">2022-05-04T13:12:34Z</dcterms:modified>
</cp:coreProperties>
</file>